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C1A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06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3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37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15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63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40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11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92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16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18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24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2581-B289-43F2-AE50-682DDFD9A4D3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31342-AB27-4D6E-9095-37537BE7A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64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ÐÐ°ÑÑÐ¸Ð½ÐºÐ¸ Ð¿Ð¾ Ð·Ð°Ð¿ÑÐ¾ÑÑ ÑÐµÐ»Ð¾Ð²ÐµÑÐºÐ¸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" t="4249" r="6215" b="8664"/>
          <a:stretch/>
        </p:blipFill>
        <p:spPr bwMode="auto">
          <a:xfrm>
            <a:off x="653143" y="1926770"/>
            <a:ext cx="5409133" cy="2925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ÐÐ°ÑÑÐ¸Ð½ÐºÐ¸ Ð¿Ð¾ Ð·Ð°Ð¿ÑÐ¾ÑÑ Ð´Ð¾ÑÑÑÐ¿Ð½Ð°Ñ ÑÑÐµÐ´Ð° Ð¿Ð°Ð¼ÑÑÐºÐ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66" y="2970850"/>
            <a:ext cx="5064510" cy="8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63132" y="539552"/>
            <a:ext cx="353173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ПАМЯТКА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417" y="5719260"/>
            <a:ext cx="6192689" cy="2677656"/>
          </a:xfrm>
          <a:prstGeom prst="rect">
            <a:avLst/>
          </a:prstGeom>
          <a:solidFill>
            <a:srgbClr val="E6DC1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Black" pitchFamily="34" charset="0"/>
              </a:rPr>
              <a:t>д</a:t>
            </a:r>
            <a:r>
              <a:rPr lang="ru-RU" sz="2400" dirty="0" smtClean="0">
                <a:latin typeface="Arial Black" pitchFamily="34" charset="0"/>
              </a:rPr>
              <a:t>ля инвалидов и маломобильных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групп населения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по  вопросам получения услуг и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помощи со стороны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персонала в ГБУ ДО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«Молодежный творческий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Форум Китеж плюс»</a:t>
            </a:r>
            <a:endParaRPr lang="ru-RU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3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4662" y="179512"/>
            <a:ext cx="6192689" cy="1200329"/>
          </a:xfrm>
          <a:prstGeom prst="rect">
            <a:avLst/>
          </a:prstGeom>
          <a:solidFill>
            <a:srgbClr val="E6DC1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Уважаемые посетители ГБУ ДО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«Молодежный творческий </a:t>
            </a:r>
          </a:p>
          <a:p>
            <a:pPr algn="ctr"/>
            <a:r>
              <a:rPr lang="ru-RU" sz="2400" dirty="0" smtClean="0">
                <a:latin typeface="Arial Black" pitchFamily="34" charset="0"/>
              </a:rPr>
              <a:t>Форум Китеж плюс»!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2938" y="1473428"/>
            <a:ext cx="50131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Arial Black" pitchFamily="34" charset="0"/>
              </a:rPr>
              <a:t>Предлагаем Вам ознакомиться с информацией  о порядке обеспечения  доступа в здание нашего учреждения инвалидам и другим маломобильным гражданам, об особенностях оказания им услуг и о дополнительной помощи со стороны персонала учреждения.</a:t>
            </a:r>
          </a:p>
          <a:p>
            <a:endParaRPr lang="ru-RU" dirty="0"/>
          </a:p>
        </p:txBody>
      </p:sp>
      <p:pic>
        <p:nvPicPr>
          <p:cNvPr id="3074" name="Picture 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3" r="9954"/>
          <a:stretch/>
        </p:blipFill>
        <p:spPr bwMode="auto">
          <a:xfrm>
            <a:off x="322713" y="1763688"/>
            <a:ext cx="1375458" cy="200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22713" y="3844124"/>
            <a:ext cx="6192689" cy="2308324"/>
          </a:xfrm>
          <a:prstGeom prst="rect">
            <a:avLst/>
          </a:prstGeom>
          <a:solidFill>
            <a:srgbClr val="E6DC1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Наше учреждение имеет следующее оснащение, обеспечивающее доступ на объект и к оказываемым услугам инвалидам и маломобильным гражданам: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3078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16" y="6377922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76260" y="6372200"/>
            <a:ext cx="35829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Оборудован  пандус для инвалидов и МГН на пути движения к центральному входу.</a:t>
            </a:r>
          </a:p>
        </p:txBody>
      </p:sp>
      <p:pic>
        <p:nvPicPr>
          <p:cNvPr id="3084" name="Picture 12" descr="ÐÐ°ÑÑÐ¸Ð½ÐºÐ¸ Ð¿Ð¾ Ð·Ð°Ð¿ÑÐ¾ÑÑ Ð¿Ð°Ð½Ð´ÑÑ Ð¿Ð¸ÐºÑÐ¾Ð³ÑÐ°Ð¼Ð¼Ð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814" y="6372200"/>
            <a:ext cx="1430218" cy="143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67332" y="7884368"/>
            <a:ext cx="44425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dirty="0">
                <a:solidFill>
                  <a:prstClr val="black"/>
                </a:solidFill>
                <a:latin typeface="Arial Black" pitchFamily="34" charset="0"/>
              </a:rPr>
              <a:t>Имеется перекатной пандус, обеспечивающий плавное преодоление препятствий </a:t>
            </a:r>
          </a:p>
        </p:txBody>
      </p:sp>
    </p:spTree>
    <p:extLst>
      <p:ext uri="{BB962C8B-B14F-4D97-AF65-F5344CB8AC3E}">
        <p14:creationId xmlns:p14="http://schemas.microsoft.com/office/powerpoint/2010/main" val="23816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52" y="2887231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68557" y="2887231"/>
            <a:ext cx="32727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rial Black" pitchFamily="34" charset="0"/>
              </a:rPr>
              <a:t>П</a:t>
            </a:r>
            <a:r>
              <a:rPr lang="ru-RU" sz="2000" dirty="0" smtClean="0">
                <a:latin typeface="Arial Black" pitchFamily="34" charset="0"/>
              </a:rPr>
              <a:t>ри </a:t>
            </a:r>
            <a:r>
              <a:rPr lang="ru-RU" sz="2000" dirty="0">
                <a:latin typeface="Arial Black" pitchFamily="34" charset="0"/>
              </a:rPr>
              <a:t>входе </a:t>
            </a:r>
            <a:r>
              <a:rPr lang="ru-RU" sz="2000" dirty="0" smtClean="0">
                <a:latin typeface="Arial Black" pitchFamily="34" charset="0"/>
              </a:rPr>
              <a:t>на объект имеется вывеска с </a:t>
            </a:r>
            <a:r>
              <a:rPr lang="ru-RU" sz="2000" dirty="0">
                <a:latin typeface="Arial Black" pitchFamily="34" charset="0"/>
              </a:rPr>
              <a:t>названием </a:t>
            </a:r>
            <a:r>
              <a:rPr lang="ru-RU" sz="2000" dirty="0" smtClean="0">
                <a:latin typeface="Arial Black" pitchFamily="34" charset="0"/>
              </a:rPr>
              <a:t> и графиком </a:t>
            </a:r>
            <a:r>
              <a:rPr lang="ru-RU" sz="2000" dirty="0">
                <a:latin typeface="Arial Black" pitchFamily="34" charset="0"/>
              </a:rPr>
              <a:t>работы </a:t>
            </a:r>
            <a:r>
              <a:rPr lang="ru-RU" sz="2000" dirty="0" smtClean="0">
                <a:latin typeface="Arial Black" pitchFamily="34" charset="0"/>
              </a:rPr>
              <a:t>учреждения, выполненных </a:t>
            </a:r>
            <a:r>
              <a:rPr lang="ru-RU" sz="2000" dirty="0">
                <a:latin typeface="Arial Black" pitchFamily="34" charset="0"/>
              </a:rPr>
              <a:t>рельефно-точечным шрифтом Брайля на контрастном </a:t>
            </a:r>
            <a:r>
              <a:rPr lang="ru-RU" sz="2000" dirty="0" smtClean="0">
                <a:latin typeface="Arial Black" pitchFamily="34" charset="0"/>
              </a:rPr>
              <a:t>фоне.</a:t>
            </a:r>
            <a:endParaRPr lang="ru-RU" sz="2000" dirty="0">
              <a:latin typeface="Arial Black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6" t="25781" r="46484" b="13542"/>
          <a:stretch/>
        </p:blipFill>
        <p:spPr bwMode="auto">
          <a:xfrm>
            <a:off x="4682066" y="3195288"/>
            <a:ext cx="1687066" cy="224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37008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76062" y="467544"/>
            <a:ext cx="32727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При входе в здание имеется кнопка вызова помощи персонала.</a:t>
            </a:r>
          </a:p>
          <a:p>
            <a:endParaRPr lang="ru-RU" sz="2000" dirty="0"/>
          </a:p>
        </p:txBody>
      </p:sp>
      <p:pic>
        <p:nvPicPr>
          <p:cNvPr id="2055" name="Picture 7" descr="ÐÐ°ÑÑÐ¸Ð½ÐºÐ¸ Ð¿Ð¾ Ð·Ð°Ð¿ÑÐ¾ÑÑ ÐºÐ½Ð¾Ð¿ÐºÐ° Ð²ÑÐ·Ð¾Ð²Ð° Ð¿Ð¾Ð¼Ð¾ÑÐ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776" y="448173"/>
            <a:ext cx="1894410" cy="1894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6441688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211356" y="6516216"/>
            <a:ext cx="32727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На стеклянных поверхностях дверей здания приклеены контрастные наклейки.</a:t>
            </a:r>
          </a:p>
        </p:txBody>
      </p:sp>
      <p:pic>
        <p:nvPicPr>
          <p:cNvPr id="2058" name="Picture 10" descr="ÐÐ°ÑÑÐ¸Ð½ÐºÐ¸ Ð¿Ð¾ Ð·Ð°Ð¿ÑÐ¾ÑÑ ÑÑÐµÐºÐ»Ð¾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4" t="8304" r="10052" b="7621"/>
          <a:stretch/>
        </p:blipFill>
        <p:spPr bwMode="auto">
          <a:xfrm>
            <a:off x="4484070" y="6027575"/>
            <a:ext cx="2122004" cy="286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5329779" y="6852025"/>
            <a:ext cx="547493" cy="48053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08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47" y="203546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07654" y="203546"/>
            <a:ext cx="36269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В фойе здания размещена тактильная мнемосхема расположения кабинетов и помещений на </a:t>
            </a:r>
          </a:p>
          <a:p>
            <a:pPr algn="ctr"/>
            <a:r>
              <a:rPr lang="ru-RU" sz="2000" dirty="0" smtClean="0">
                <a:latin typeface="Arial Black" pitchFamily="34" charset="0"/>
              </a:rPr>
              <a:t>1 этаже.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6" t="22704" r="39545" b="24490"/>
          <a:stretch/>
        </p:blipFill>
        <p:spPr bwMode="auto">
          <a:xfrm>
            <a:off x="4534616" y="209514"/>
            <a:ext cx="2096954" cy="1629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6" y="4633498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16833" y="4786929"/>
            <a:ext cx="32727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Контрастные полосы нанесены на края ступеней лестницы снаружи и внутри здания. </a:t>
            </a:r>
          </a:p>
        </p:txBody>
      </p:sp>
      <p:pic>
        <p:nvPicPr>
          <p:cNvPr id="4098" name="Picture 2" descr="ÐÐ°ÑÑÐ¸Ð½ÐºÐ¸ Ð¿Ð¾ Ð·Ð°Ð¿ÑÐ¾ÑÑ ÐºÐ¾Ð½ÑÑÐ°ÑÑÐ½ÑÐµ Ð¿Ð¾Ð»Ð¾ÑÑ Ð½Ð° ÑÑÑÐ¿ÐµÐ½Ð¸ Ð¿Ð¸ÐºÑÐ¾Ð³ÑÐ°Ð¼Ð¼Ð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547" y="5454171"/>
            <a:ext cx="2287091" cy="152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" y="6418145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07246" y="6660232"/>
            <a:ext cx="32727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На поручнях лестниц внутри здания наклеены контрастные полоски.</a:t>
            </a:r>
          </a:p>
        </p:txBody>
      </p:sp>
      <p:pic>
        <p:nvPicPr>
          <p:cNvPr id="4100" name="Picture 4" descr="ÐÐ°ÑÑÐ¸Ð½ÐºÐ¸ Ð¿Ð¾ Ð·Ð°Ð¿ÑÐ¾ÑÑ Ð½Ð°ÐºÐ»ÐµÐ¹ÐºÐ¸  Ð½Ð° Ð¿Ð¾ÑÑÑÐ½ÑÑ Ð»ÐµÑÑÐ½Ð¸Ñ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03" b="27451"/>
          <a:stretch/>
        </p:blipFill>
        <p:spPr bwMode="auto">
          <a:xfrm>
            <a:off x="4109365" y="7115800"/>
            <a:ext cx="2433662" cy="174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ÐÐ°ÑÑÐ¸Ð½ÐºÐ¸ Ð¿Ð¾ Ð·Ð°Ð¿ÑÐ¾ÑÑ Ð³Ð°Ð»Ð¾ÑÐºÐ° ÑÐ¸Ð½ÑÑ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99" y="2555776"/>
            <a:ext cx="854868" cy="82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84778" y="2714729"/>
            <a:ext cx="32727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В здании учреждения имеется подъемная платформа.</a:t>
            </a:r>
          </a:p>
        </p:txBody>
      </p:sp>
      <p:pic>
        <p:nvPicPr>
          <p:cNvPr id="614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918" y="2619589"/>
            <a:ext cx="1247775" cy="264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Бегущая строка &amp;quot;Стандарт&amp;quot; улица/помещение 1650 х 210 х 90 мм, красная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39" b="10588"/>
          <a:stretch/>
        </p:blipFill>
        <p:spPr bwMode="auto">
          <a:xfrm>
            <a:off x="4340575" y="1968460"/>
            <a:ext cx="2203604" cy="96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66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4784" y="253165"/>
            <a:ext cx="48245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Учреждение предоставляет услуги на объекте – осуществление образовательной деятельности по дополнительным общеобразовательным программам.</a:t>
            </a:r>
          </a:p>
        </p:txBody>
      </p:sp>
      <p:pic>
        <p:nvPicPr>
          <p:cNvPr id="5122" name="Picture 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59" t="5471" r="16153" b="2927"/>
          <a:stretch/>
        </p:blipFill>
        <p:spPr bwMode="auto">
          <a:xfrm>
            <a:off x="476672" y="253165"/>
            <a:ext cx="827711" cy="1876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76672" y="2649412"/>
            <a:ext cx="44844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Необходимая дополнительная помощь оказывается силами сотрудников учреждения.</a:t>
            </a:r>
          </a:p>
        </p:txBody>
      </p:sp>
      <p:pic>
        <p:nvPicPr>
          <p:cNvPr id="5126" name="Picture 6" descr="ÐÐ°ÑÑÐ¸Ð½ÐºÐ¸ Ð¿Ð¾ Ð·Ð°Ð¿ÑÐ¾ÑÑ ÐºÐ½Ð¾Ð¿ÐºÐ° Ð²ÑÐ·Ð¾Ð²Ð° Ð¿Ð¾Ð¼Ð¾ÑÐ¸ Ð¿Ð¸ÐºÑÐ¾Ð³ÑÐ°Ð¼Ð¼Ð°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8"/>
          <a:stretch/>
        </p:blipFill>
        <p:spPr bwMode="auto">
          <a:xfrm>
            <a:off x="241301" y="4554257"/>
            <a:ext cx="106308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71506" y="4331513"/>
            <a:ext cx="47292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Для вызова сотрудника воспользуйтесь кнопкой вызова на входе или позвоните по телефону:</a:t>
            </a:r>
            <a:endParaRPr lang="ru-RU" sz="2000" dirty="0">
              <a:latin typeface="Arial Black" pitchFamily="34" charset="0"/>
            </a:endParaRPr>
          </a:p>
          <a:p>
            <a:pPr algn="ctr"/>
            <a:r>
              <a:rPr lang="ru-RU" sz="2000" u="sng" dirty="0" smtClean="0">
                <a:latin typeface="Arial Black" pitchFamily="34" charset="0"/>
              </a:rPr>
              <a:t>246-02-24</a:t>
            </a:r>
          </a:p>
        </p:txBody>
      </p:sp>
      <p:pic>
        <p:nvPicPr>
          <p:cNvPr id="5128" name="Picture 8" descr="ÐÐ°ÑÑÐ¸Ð½ÐºÐ¸ Ð¿Ð¾ Ð·Ð°Ð¿ÑÐ¾ÑÑ ÑÐµÐ»Ð¾Ð²ÐµÑÐºÐ¸ Ð¸Ð½Ð²Ð°Ð»Ð¸Ð´Ñ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2" r="21024"/>
          <a:stretch/>
        </p:blipFill>
        <p:spPr bwMode="auto">
          <a:xfrm>
            <a:off x="4827389" y="2499933"/>
            <a:ext cx="1746636" cy="181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3" t="10518" r="13166" b="6858"/>
          <a:stretch/>
        </p:blipFill>
        <p:spPr bwMode="auto">
          <a:xfrm>
            <a:off x="5335988" y="4463681"/>
            <a:ext cx="1238037" cy="140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3" r="11278"/>
          <a:stretch/>
        </p:blipFill>
        <p:spPr bwMode="auto">
          <a:xfrm>
            <a:off x="61572" y="6463264"/>
            <a:ext cx="1424784" cy="180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304383" y="6228184"/>
            <a:ext cx="52696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Black" pitchFamily="34" charset="0"/>
              </a:rPr>
              <a:t>По вопросам обеспечения доступности здания и помещений учреждения, получаемых услуг, а также замечаний по этим вопросам можно обращаться к ответственному сотруднику – Мироновой Ю.С., </a:t>
            </a:r>
          </a:p>
          <a:p>
            <a:pPr algn="ctr"/>
            <a:r>
              <a:rPr lang="ru-RU" sz="2000" dirty="0" smtClean="0">
                <a:latin typeface="Arial Black" pitchFamily="34" charset="0"/>
              </a:rPr>
              <a:t>телефон: 246-02-24.</a:t>
            </a:r>
          </a:p>
        </p:txBody>
      </p:sp>
    </p:spTree>
    <p:extLst>
      <p:ext uri="{BB962C8B-B14F-4D97-AF65-F5344CB8AC3E}">
        <p14:creationId xmlns:p14="http://schemas.microsoft.com/office/powerpoint/2010/main" val="16292292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259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PEDAGOG</dc:creator>
  <cp:lastModifiedBy>PEDAGOG</cp:lastModifiedBy>
  <cp:revision>19</cp:revision>
  <dcterms:created xsi:type="dcterms:W3CDTF">2019-07-01T07:26:46Z</dcterms:created>
  <dcterms:modified xsi:type="dcterms:W3CDTF">2021-11-30T10:41:56Z</dcterms:modified>
</cp:coreProperties>
</file>